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62" r:id="rId4"/>
    <p:sldId id="280" r:id="rId5"/>
    <p:sldId id="259" r:id="rId6"/>
    <p:sldId id="261" r:id="rId7"/>
    <p:sldId id="263" r:id="rId8"/>
    <p:sldId id="264" r:id="rId9"/>
    <p:sldId id="282" r:id="rId10"/>
    <p:sldId id="271" r:id="rId11"/>
    <p:sldId id="273" r:id="rId12"/>
    <p:sldId id="268" r:id="rId13"/>
    <p:sldId id="276" r:id="rId14"/>
    <p:sldId id="278" r:id="rId15"/>
    <p:sldId id="27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dirty="0"/>
              <a:t>Öğrenci sayıları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A1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Sayfa1!$A$2:$A$8</c:f>
              <c:strCache>
                <c:ptCount val="7"/>
                <c:pt idx="0">
                  <c:v>1. GRUP</c:v>
                </c:pt>
                <c:pt idx="1">
                  <c:v>2. GRUP</c:v>
                </c:pt>
                <c:pt idx="2">
                  <c:v>3. GRUP</c:v>
                </c:pt>
                <c:pt idx="3">
                  <c:v>4. GRUP</c:v>
                </c:pt>
                <c:pt idx="4">
                  <c:v>5. GRUP</c:v>
                </c:pt>
                <c:pt idx="5">
                  <c:v>6. GRUP</c:v>
                </c:pt>
                <c:pt idx="6">
                  <c:v>7. GRUP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0-02CB-4067-9137-D24417BEADBA}"/>
            </c:ext>
          </c:extLst>
        </c:ser>
        <c:ser>
          <c:idx val="2"/>
          <c:order val="1"/>
          <c:tx>
            <c:strRef>
              <c:f>Sayfa1!$D$1</c:f>
              <c:strCache>
                <c:ptCount val="1"/>
                <c:pt idx="0">
                  <c:v>B1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12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60F9-4925-89EB-9A5592A94477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60F9-4925-89EB-9A5592A94477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60F9-4925-89EB-9A5592A944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Sayfa1!$A$2:$A$8</c:f>
              <c:strCache>
                <c:ptCount val="7"/>
                <c:pt idx="0">
                  <c:v>1. GRUP</c:v>
                </c:pt>
                <c:pt idx="1">
                  <c:v>2. GRUP</c:v>
                </c:pt>
                <c:pt idx="2">
                  <c:v>3. GRUP</c:v>
                </c:pt>
                <c:pt idx="3">
                  <c:v>4. GRUP</c:v>
                </c:pt>
                <c:pt idx="4">
                  <c:v>5. GRUP</c:v>
                </c:pt>
                <c:pt idx="5">
                  <c:v>6. GRUP</c:v>
                </c:pt>
                <c:pt idx="6">
                  <c:v>7. GRUP</c:v>
                </c:pt>
              </c:strCache>
            </c:strRef>
          </c:cat>
          <c:val>
            <c:numRef>
              <c:f>Sayfa1!$D$2:$D$8</c:f>
              <c:numCache>
                <c:formatCode>General</c:formatCode>
                <c:ptCount val="7"/>
                <c:pt idx="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2CB-4067-9137-D24417BEADBA}"/>
            </c:ext>
          </c:extLst>
        </c:ser>
        <c:ser>
          <c:idx val="3"/>
          <c:order val="2"/>
          <c:tx>
            <c:strRef>
              <c:f>Sayfa1!$E$1</c:f>
              <c:strCache>
                <c:ptCount val="1"/>
                <c:pt idx="0">
                  <c:v>B2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11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60F9-4925-89EB-9A5592A94477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60F9-4925-89EB-9A5592A944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Sayfa1!$A$2:$A$8</c:f>
              <c:strCache>
                <c:ptCount val="7"/>
                <c:pt idx="0">
                  <c:v>1. GRUP</c:v>
                </c:pt>
                <c:pt idx="1">
                  <c:v>2. GRUP</c:v>
                </c:pt>
                <c:pt idx="2">
                  <c:v>3. GRUP</c:v>
                </c:pt>
                <c:pt idx="3">
                  <c:v>4. GRUP</c:v>
                </c:pt>
                <c:pt idx="4">
                  <c:v>5. GRUP</c:v>
                </c:pt>
                <c:pt idx="5">
                  <c:v>6. GRUP</c:v>
                </c:pt>
                <c:pt idx="6">
                  <c:v>7. GRUP</c:v>
                </c:pt>
              </c:strCache>
            </c:strRef>
          </c:cat>
          <c:val>
            <c:numRef>
              <c:f>Sayfa1!$E$2:$E$8</c:f>
              <c:numCache>
                <c:formatCode>General</c:formatCode>
                <c:ptCount val="7"/>
                <c:pt idx="0">
                  <c:v>15</c:v>
                </c:pt>
                <c:pt idx="1">
                  <c:v>11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02CB-4067-9137-D24417BEADBA}"/>
            </c:ext>
          </c:extLst>
        </c:ser>
        <c:ser>
          <c:idx val="4"/>
          <c:order val="3"/>
          <c:tx>
            <c:strRef>
              <c:f>Sayfa1!$F$1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60F9-4925-89EB-9A5592A94477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17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60F9-4925-89EB-9A5592A9447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37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60F9-4925-89EB-9A5592A94477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20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60F9-4925-89EB-9A5592A94477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A-60F9-4925-89EB-9A5592A944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Sayfa1!$A$2:$A$8</c:f>
              <c:strCache>
                <c:ptCount val="7"/>
                <c:pt idx="0">
                  <c:v>1. GRUP</c:v>
                </c:pt>
                <c:pt idx="1">
                  <c:v>2. GRUP</c:v>
                </c:pt>
                <c:pt idx="2">
                  <c:v>3. GRUP</c:v>
                </c:pt>
                <c:pt idx="3">
                  <c:v>4. GRUP</c:v>
                </c:pt>
                <c:pt idx="4">
                  <c:v>5. GRUP</c:v>
                </c:pt>
                <c:pt idx="5">
                  <c:v>6. GRUP</c:v>
                </c:pt>
                <c:pt idx="6">
                  <c:v>7. GRUP</c:v>
                </c:pt>
              </c:strCache>
            </c:strRef>
          </c:cat>
          <c:val>
            <c:numRef>
              <c:f>Sayfa1!$F$2:$F$8</c:f>
              <c:numCache>
                <c:formatCode>General</c:formatCode>
                <c:ptCount val="7"/>
                <c:pt idx="0">
                  <c:v>18</c:v>
                </c:pt>
                <c:pt idx="1">
                  <c:v>17</c:v>
                </c:pt>
                <c:pt idx="2">
                  <c:v>37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2CB-4067-9137-D24417BEADB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67"/>
        <c:overlap val="-43"/>
        <c:axId val="93393696"/>
        <c:axId val="93398272"/>
      </c:barChart>
      <c:catAx>
        <c:axId val="93393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3398272"/>
        <c:crosses val="autoZero"/>
        <c:auto val="1"/>
        <c:lblAlgn val="ctr"/>
        <c:lblOffset val="100"/>
        <c:noMultiLvlLbl val="0"/>
      </c:catAx>
      <c:valAx>
        <c:axId val="93398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3393696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dirty="0">
                <a:solidFill>
                  <a:srgbClr val="FF0000"/>
                </a:solidFill>
              </a:rPr>
              <a:t>Gelir - Gider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Gelir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Sayfa1!$A$2:$A$8</c:f>
              <c:strCache>
                <c:ptCount val="7"/>
                <c:pt idx="0">
                  <c:v>1. GRUP</c:v>
                </c:pt>
                <c:pt idx="1">
                  <c:v>2. GRUP</c:v>
                </c:pt>
                <c:pt idx="2">
                  <c:v>3. GRUP</c:v>
                </c:pt>
                <c:pt idx="3">
                  <c:v>4. GRUP</c:v>
                </c:pt>
                <c:pt idx="4">
                  <c:v>5. GRUP</c:v>
                </c:pt>
                <c:pt idx="5">
                  <c:v>6. GRUP</c:v>
                </c:pt>
                <c:pt idx="6">
                  <c:v>7. GRUP</c:v>
                </c:pt>
              </c:strCache>
            </c:strRef>
          </c:cat>
          <c:val>
            <c:numRef>
              <c:f>Sayfa1!$B$2:$B$8</c:f>
              <c:numCache>
                <c:formatCode>_-[$₺-41F]* #,##0.00_-;\-[$₺-41F]* #,##0.00_-;_-[$₺-41F]* "-"??_-;_-@_-</c:formatCode>
                <c:ptCount val="7"/>
                <c:pt idx="0">
                  <c:v>357500</c:v>
                </c:pt>
                <c:pt idx="1">
                  <c:v>214500</c:v>
                </c:pt>
                <c:pt idx="2">
                  <c:v>214500</c:v>
                </c:pt>
                <c:pt idx="3">
                  <c:v>260000</c:v>
                </c:pt>
                <c:pt idx="4">
                  <c:v>58000</c:v>
                </c:pt>
                <c:pt idx="5">
                  <c:v>71000</c:v>
                </c:pt>
                <c:pt idx="6">
                  <c:v>82000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CB-4067-9137-D24417BEADBA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Kitap Gideri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0833333333333332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30D-4275-9A1C-EFC83185CBB1}"/>
                </c:ext>
              </c:extLst>
            </c:dLbl>
            <c:dLbl>
              <c:idx val="1"/>
              <c:layout>
                <c:manualLayout>
                  <c:x val="2.2321428571428572E-2"/>
                  <c:y val="-1.2882297065727565E-1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30D-4275-9A1C-EFC83185CBB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Sayfa1!$A$2:$A$8</c:f>
              <c:strCache>
                <c:ptCount val="7"/>
                <c:pt idx="0">
                  <c:v>1. GRUP</c:v>
                </c:pt>
                <c:pt idx="1">
                  <c:v>2. GRUP</c:v>
                </c:pt>
                <c:pt idx="2">
                  <c:v>3. GRUP</c:v>
                </c:pt>
                <c:pt idx="3">
                  <c:v>4. GRUP</c:v>
                </c:pt>
                <c:pt idx="4">
                  <c:v>5. GRUP</c:v>
                </c:pt>
                <c:pt idx="5">
                  <c:v>6. GRUP</c:v>
                </c:pt>
                <c:pt idx="6">
                  <c:v>7. GRUP</c:v>
                </c:pt>
              </c:strCache>
            </c:strRef>
          </c:cat>
          <c:val>
            <c:numRef>
              <c:f>Sayfa1!$C$2:$C$8</c:f>
              <c:numCache>
                <c:formatCode>_-[$₺-41F]* #,##0.00_-;\-[$₺-41F]* #,##0.00_-;_-[$₺-41F]* "-"??_-;_-@_-</c:formatCode>
                <c:ptCount val="7"/>
                <c:pt idx="0">
                  <c:v>58300</c:v>
                </c:pt>
                <c:pt idx="1">
                  <c:v>23000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2CB-4067-9137-D24417BEADB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67"/>
        <c:overlap val="-43"/>
        <c:axId val="93393696"/>
        <c:axId val="93398272"/>
      </c:barChart>
      <c:catAx>
        <c:axId val="93393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3398272"/>
        <c:crosses val="autoZero"/>
        <c:auto val="1"/>
        <c:lblAlgn val="ctr"/>
        <c:lblOffset val="100"/>
        <c:noMultiLvlLbl val="0"/>
      </c:catAx>
      <c:valAx>
        <c:axId val="93398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[$₺-41F]* #,##0.00_-;\-[$₺-41F]* #,##0.00_-;_-[$₺-41F]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3393696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1764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1956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818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52599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00224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19586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64179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56037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049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zılı Panorami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simgeyi tıklatın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2753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49669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70348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868259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4715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83890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381746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32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18704BE-A7AF-4577-AB41-32029DC66E52}" type="datetimeFigureOut">
              <a:rPr lang="tr-TR" smtClean="0"/>
              <a:t>2.09.2026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9BB0BF2-A1D6-40F1-BFA0-02D07663B3B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427633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045AB74-7C32-413F-96DF-A311496375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Kilis </a:t>
            </a:r>
            <a:r>
              <a:rPr lang="tr-TR" dirty="0" err="1"/>
              <a:t>tömer</a:t>
            </a:r>
            <a:endParaRPr lang="tr-TR" dirty="0"/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2B66E99A-5C86-4D13-BF32-79CDDB2220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>
                <a:solidFill>
                  <a:schemeClr val="tx1"/>
                </a:solidFill>
              </a:rPr>
              <a:t>2025 – 2026 Faaliyet Raporu</a:t>
            </a: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67F91CD7-8453-440F-BDCB-104B2853922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712" y="627546"/>
            <a:ext cx="2966048" cy="308830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6AA5AFF9-EBD0-4824-B4DB-BBC8E69DE2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3158067"/>
            <a:ext cx="35052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41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376FAF9-267C-42DF-BC17-01300E62B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345" y="-59266"/>
            <a:ext cx="8534400" cy="1507067"/>
          </a:xfrm>
        </p:spPr>
        <p:txBody>
          <a:bodyPr/>
          <a:lstStyle/>
          <a:p>
            <a:r>
              <a:rPr lang="tr-TR" dirty="0"/>
              <a:t>Muafiyet sınavları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D405E12-698B-4E90-BD40-FB0A4DEA77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412" y="787400"/>
            <a:ext cx="6529388" cy="3615267"/>
          </a:xfrm>
        </p:spPr>
        <p:txBody>
          <a:bodyPr>
            <a:normAutofit lnSpcReduction="10000"/>
          </a:bodyPr>
          <a:lstStyle/>
          <a:p>
            <a:r>
              <a:rPr lang="tr-TR" sz="1600" dirty="0">
                <a:solidFill>
                  <a:schemeClr val="tx1">
                    <a:lumMod val="95000"/>
                  </a:schemeClr>
                </a:solidFill>
              </a:rPr>
              <a:t>08 Eylül 2025 – 09 Eylül 2025 – 01 Aralık 2025 tarihlerinde üç ayrı Türkçe Yeterlik Sınavı düzenlenmiştir. </a:t>
            </a:r>
          </a:p>
          <a:p>
            <a:r>
              <a:rPr lang="tr-TR" sz="1600" dirty="0">
                <a:solidFill>
                  <a:schemeClr val="tx1">
                    <a:lumMod val="95000"/>
                  </a:schemeClr>
                </a:solidFill>
              </a:rPr>
              <a:t>08 Eylül tarihinde düzenlenen sınav üniversitemize yeni yerleşen öğrenciler için düzenlenmiştir. Sınava 77 öğrenci katılmıştır.</a:t>
            </a:r>
          </a:p>
          <a:p>
            <a:r>
              <a:rPr lang="tr-TR" sz="1600" dirty="0">
                <a:solidFill>
                  <a:schemeClr val="tx1">
                    <a:lumMod val="95000"/>
                  </a:schemeClr>
                </a:solidFill>
              </a:rPr>
              <a:t>09 Eylül tarihinde düzenlenen sınav dışarıdan başvuran veya üniversitemize geçmiş yıllarda yerleşen öğrenciler için düzenlenmiştir. Sınava 18 öğrenci katılmıştır.</a:t>
            </a:r>
          </a:p>
          <a:p>
            <a:r>
              <a:rPr lang="tr-TR" sz="1600" dirty="0">
                <a:solidFill>
                  <a:schemeClr val="tx1">
                    <a:lumMod val="95000"/>
                  </a:schemeClr>
                </a:solidFill>
              </a:rPr>
              <a:t>01 Aralık tarihinde düzenlenen sınava 2. ve 3. ek yerleştirme ile gelen öğrenciler için düzenlenmiştir. Ayrıca geçmiş yıllarda üniversitemize yerleşen öğrencilerin de katılımı sağlanmıştır. Sınava 68 öğrenci katılmıştır.</a:t>
            </a:r>
          </a:p>
          <a:p>
            <a:r>
              <a:rPr lang="tr-TR" sz="1600" dirty="0">
                <a:solidFill>
                  <a:schemeClr val="tx1">
                    <a:lumMod val="95000"/>
                  </a:schemeClr>
                </a:solidFill>
              </a:rPr>
              <a:t>Sınava ücretli giren adaylardan 2.500 TL sınav ücreti alınmıştır. 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1164" y="4942629"/>
            <a:ext cx="2730836" cy="19153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64860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A33DB2C-60D6-461E-94DE-B8A8DB31C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545" y="4897776"/>
            <a:ext cx="3599921" cy="1255278"/>
          </a:xfrm>
        </p:spPr>
        <p:txBody>
          <a:bodyPr>
            <a:normAutofit fontScale="90000"/>
          </a:bodyPr>
          <a:lstStyle/>
          <a:p>
            <a:r>
              <a:rPr lang="tr-TR" dirty="0"/>
              <a:t>Yıllık planlamanın yapılması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B78BACD-45D6-49A6-8C64-FC3CBA9C5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333" y="704946"/>
            <a:ext cx="5318655" cy="3615267"/>
          </a:xfrm>
          <a:solidFill>
            <a:schemeClr val="dk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Plan çerçevesinde 6 haftalık bir eğitim dönemi plandı.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Hafta içi 5 gün olmak üzere her gün 6 saatlik ders programı hazırlandı.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Böylece her kurda 180 saat ders işlendi.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Her öğrenciden 8.500 TL ücret alınmasına karar verildi.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Eğitim seti olarak Yunus Emre Enstitüsünün Yedi İklim eğitim setinin kullanılmasına karar verildi. 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2025-2026 yılı içerisinde Yabancılara Türkçe Öğretimi Sertifika Programı açılmasına karar verildi. </a:t>
            </a:r>
          </a:p>
        </p:txBody>
      </p:sp>
      <p:pic>
        <p:nvPicPr>
          <p:cNvPr id="6" name="Resim 5" descr="Kronometre">
            <a:extLst>
              <a:ext uri="{FF2B5EF4-FFF2-40B4-BE49-F238E27FC236}">
                <a16:creationId xmlns:a16="http://schemas.microsoft.com/office/drawing/2014/main" id="{3A9D6777-F3AC-46F8-BC71-547501AF9FF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9531" y="4656667"/>
            <a:ext cx="3311742" cy="1945325"/>
          </a:xfrm>
          <a:prstGeom prst="roundRect">
            <a:avLst>
              <a:gd name="adj" fmla="val 4046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04413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1E0265A-E20D-40A7-B524-52592B6F7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417" y="864960"/>
            <a:ext cx="4311121" cy="1507067"/>
          </a:xfr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r-TR" dirty="0"/>
              <a:t>Paydaş kurumlarla </a:t>
            </a:r>
            <a:r>
              <a:rPr lang="tr-TR" dirty="0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13500000" scaled="1"/>
                  <a:tileRect/>
                </a:gradFill>
              </a:rPr>
              <a:t>görüşmeler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690E090-04B5-4345-980E-8D9131073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126" y="3031067"/>
            <a:ext cx="3650721" cy="3615267"/>
          </a:xfrm>
        </p:spPr>
        <p:txBody>
          <a:bodyPr>
            <a:normAutofit lnSpcReduction="10000"/>
          </a:bodyPr>
          <a:lstStyle/>
          <a:p>
            <a:r>
              <a:rPr lang="tr-TR" dirty="0">
                <a:solidFill>
                  <a:schemeClr val="tx2"/>
                </a:solidFill>
              </a:rPr>
              <a:t>Kilis TÖMER olarak farklı kurumlarla ortak Türkçe kurslarının açılması ve kur sınavlarının yapılması için görüşmeler gerçekleştirildi. Bu kapsamda </a:t>
            </a:r>
            <a:r>
              <a:rPr lang="tr-TR" dirty="0" err="1">
                <a:solidFill>
                  <a:schemeClr val="tx2"/>
                </a:solidFill>
              </a:rPr>
              <a:t>Hırmızi</a:t>
            </a:r>
            <a:r>
              <a:rPr lang="tr-TR" dirty="0">
                <a:solidFill>
                  <a:schemeClr val="tx2"/>
                </a:solidFill>
              </a:rPr>
              <a:t> Grup (GH) eğitim kurumu paydaşlığında farklı ülkelerdeki online sınav merkezlerinde Türkçe Dil Sınavları düzenlendi.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CEB4C06B-08D0-40DA-B15B-AE382C0D7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3599" y="237065"/>
            <a:ext cx="3311242" cy="2326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6806426-A1F0-49DF-B041-8C970082B4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7344" y="1618494"/>
            <a:ext cx="5744377" cy="5182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27952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51AFC25-EF9D-4D53-B62A-463185DEB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6023" y="770964"/>
            <a:ext cx="5580032" cy="1460501"/>
          </a:xfrm>
        </p:spPr>
        <p:txBody>
          <a:bodyPr/>
          <a:lstStyle/>
          <a:p>
            <a:r>
              <a:rPr lang="tr-TR" dirty="0"/>
              <a:t>Derslerin başlaması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1F56D0E-BCC4-402D-A8DB-FEBF87565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1271" y="1909482"/>
            <a:ext cx="6655796" cy="2679451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Seviyeler ve listeler oluşturulduktan sonra 29 Eylül 2025 tarihinde derslere başlanmıştır.</a:t>
            </a: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2C7A05C0-6D1D-BBE0-CDF9-D9FCEC1151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2940"/>
            <a:ext cx="5090026" cy="291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6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B0ECF89-BE0D-4252-B18F-3571DACA4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2499255" cy="6858000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tr-TR" dirty="0">
                <a:gradFill flip="none" rotWithShape="1">
                  <a:gsLst>
                    <a:gs pos="0">
                      <a:schemeClr val="tx1">
                        <a:lumMod val="9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9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95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rPr>
              <a:t>1. Grup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37DD9F0-2FD3-40DA-A6B5-ECE99F15E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0279" y="880533"/>
            <a:ext cx="4074055" cy="5376333"/>
          </a:xfr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/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Bu grup B1, B2 ve C1 seviyelerinden oluşmaktadır, katılımcı sayıları; 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B1: 12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B2: 15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C1: 18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Kişi olmak üzere toplam 45 katılımcı ile tamamlanmıştır.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8617A30F-E36F-4855-8E5A-59C2142A84B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154334" y="999068"/>
            <a:ext cx="5477933" cy="5477933"/>
          </a:xfrm>
          <a:prstGeom prst="roundRect">
            <a:avLst>
              <a:gd name="adj" fmla="val 2482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443875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37DD9F0-2FD3-40DA-A6B5-ECE99F15E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4800" y="1921933"/>
            <a:ext cx="5561012" cy="3615267"/>
          </a:xfr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/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Bu grup B2 ve C1 seviyelerinden oluşmaktadır, katılımcı sayıları; 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B2: 11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C1: 17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Kişi olmak üzere toplam 28 katılımcı ile tamamlanmıştır.</a:t>
            </a:r>
          </a:p>
        </p:txBody>
      </p:sp>
      <p:sp>
        <p:nvSpPr>
          <p:cNvPr id="4" name="Başlık 1">
            <a:extLst>
              <a:ext uri="{FF2B5EF4-FFF2-40B4-BE49-F238E27FC236}">
                <a16:creationId xmlns:a16="http://schemas.microsoft.com/office/drawing/2014/main" id="{8E5CB02A-94A6-4263-8F83-C59CCE2CB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499255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>
                <a:gradFill flip="none" rotWithShape="1">
                  <a:gsLst>
                    <a:gs pos="0">
                      <a:schemeClr val="tx1">
                        <a:lumMod val="9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9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95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rPr>
              <a:t>2. Grup</a:t>
            </a:r>
          </a:p>
        </p:txBody>
      </p:sp>
    </p:spTree>
    <p:extLst>
      <p:ext uri="{BB962C8B-B14F-4D97-AF65-F5344CB8AC3E}">
        <p14:creationId xmlns:p14="http://schemas.microsoft.com/office/powerpoint/2010/main" val="2778324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şlık 1">
            <a:extLst>
              <a:ext uri="{FF2B5EF4-FFF2-40B4-BE49-F238E27FC236}">
                <a16:creationId xmlns:a16="http://schemas.microsoft.com/office/drawing/2014/main" id="{1273D588-CD6F-475B-AB0E-D1FE5DB9C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2499255" cy="6858000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tr-TR" dirty="0">
                <a:gradFill flip="none" rotWithShape="1">
                  <a:gsLst>
                    <a:gs pos="0">
                      <a:schemeClr val="tx1">
                        <a:lumMod val="9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9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95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rPr>
              <a:t>3. Grup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37DD9F0-2FD3-40DA-A6B5-ECE99F15E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6132" y="685800"/>
            <a:ext cx="5442479" cy="3615267"/>
          </a:xfr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/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Bu grup B2 ve C1 seviyelerinden oluşmaktadır, katılımcı sayıları; 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B2: 11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C1: 37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Kişi olmak üzere toplam 48 katılımcı ile tamamlanmıştır.</a:t>
            </a:r>
          </a:p>
        </p:txBody>
      </p:sp>
    </p:spTree>
    <p:extLst>
      <p:ext uri="{BB962C8B-B14F-4D97-AF65-F5344CB8AC3E}">
        <p14:creationId xmlns:p14="http://schemas.microsoft.com/office/powerpoint/2010/main" val="3205998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şlık 1">
            <a:extLst>
              <a:ext uri="{FF2B5EF4-FFF2-40B4-BE49-F238E27FC236}">
                <a16:creationId xmlns:a16="http://schemas.microsoft.com/office/drawing/2014/main" id="{959CA5AF-A864-4A60-8166-791486000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2499255" cy="6858000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tr-TR" dirty="0">
                <a:gradFill flip="none" rotWithShape="1">
                  <a:gsLst>
                    <a:gs pos="0">
                      <a:schemeClr val="tx1">
                        <a:lumMod val="9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9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95000"/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rPr>
              <a:t>4. Grup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37DD9F0-2FD3-40DA-A6B5-ECE99F15E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6732" y="685800"/>
            <a:ext cx="4451879" cy="3615267"/>
          </a:xfr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Bu grup sadece C1 seviyesinden oluşmaktadır. Ayrıca geçmiş yıllarda B2 belgesi alarak derslere başlayan ancak mezun olmak için C1 belgesine ihtiyacı olan öğrenciler de dâhil edilmiştir.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Katılımcı sayıları; 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C1: 20</a:t>
            </a:r>
          </a:p>
          <a:p>
            <a:r>
              <a:rPr lang="tr-TR" dirty="0">
                <a:solidFill>
                  <a:schemeClr val="tx1">
                    <a:lumMod val="95000"/>
                  </a:schemeClr>
                </a:solidFill>
              </a:rPr>
              <a:t>Kişi olmak üzere toplam 20 katılımcı ile tamamlanmıştır.</a:t>
            </a:r>
          </a:p>
        </p:txBody>
      </p:sp>
    </p:spTree>
    <p:extLst>
      <p:ext uri="{BB962C8B-B14F-4D97-AF65-F5344CB8AC3E}">
        <p14:creationId xmlns:p14="http://schemas.microsoft.com/office/powerpoint/2010/main" val="563791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A6F2C60-AB53-43F8-84C5-743AA23CE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grafikler</a:t>
            </a:r>
          </a:p>
        </p:txBody>
      </p:sp>
      <p:graphicFrame>
        <p:nvGraphicFramePr>
          <p:cNvPr id="6" name="İçerik Yer Tutucusu 5">
            <a:extLst>
              <a:ext uri="{FF2B5EF4-FFF2-40B4-BE49-F238E27FC236}">
                <a16:creationId xmlns:a16="http://schemas.microsoft.com/office/drawing/2014/main" id="{B58E6F15-1E28-4EE7-B8C8-70C75AF309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379811"/>
              </p:ext>
            </p:extLst>
          </p:nvPr>
        </p:nvGraphicFramePr>
        <p:xfrm>
          <a:off x="684213" y="685800"/>
          <a:ext cx="8534400" cy="3614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85942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A6F2C60-AB53-43F8-84C5-743AA23CE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Grafikler Gelir Gider</a:t>
            </a:r>
          </a:p>
        </p:txBody>
      </p:sp>
      <p:graphicFrame>
        <p:nvGraphicFramePr>
          <p:cNvPr id="6" name="İçerik Yer Tutucusu 5">
            <a:extLst>
              <a:ext uri="{FF2B5EF4-FFF2-40B4-BE49-F238E27FC236}">
                <a16:creationId xmlns:a16="http://schemas.microsoft.com/office/drawing/2014/main" id="{B58E6F15-1E28-4EE7-B8C8-70C75AF309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3684154"/>
              </p:ext>
            </p:extLst>
          </p:nvPr>
        </p:nvGraphicFramePr>
        <p:xfrm>
          <a:off x="684213" y="685800"/>
          <a:ext cx="8534400" cy="3614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7714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A959BB0-7533-4F8C-8765-79D115A37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Sosyal etkinlikler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FC0528B-8FCB-4A15-8791-7476893E0DD5}"/>
              </a:ext>
            </a:extLst>
          </p:cNvPr>
          <p:cNvSpPr>
            <a:spLocks noGrp="1"/>
          </p:cNvSpPr>
          <p:nvPr>
            <p:ph idx="1"/>
          </p:nvPr>
        </p:nvSpPr>
        <p:spPr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/>
          <a:p>
            <a:r>
              <a:rPr lang="tr-TR" dirty="0">
                <a:solidFill>
                  <a:schemeClr val="tx1"/>
                </a:solidFill>
              </a:rPr>
              <a:t>Dönem boyunca öğrencilerimizin çeşitli etkinliklere katılımları sağlanarak eğlenceli vakit geçirmeleri sağlanmıştır.</a:t>
            </a:r>
          </a:p>
          <a:p>
            <a:r>
              <a:rPr lang="tr-TR" dirty="0">
                <a:solidFill>
                  <a:schemeClr val="tx1"/>
                </a:solidFill>
              </a:rPr>
              <a:t>Kampüs yaşamına ve üniversitedeki sosyal hayatlarına fayda sağlayacak etkinlikler düzenlenmiştir.</a:t>
            </a:r>
          </a:p>
          <a:p>
            <a:r>
              <a:rPr lang="tr-TR" dirty="0">
                <a:solidFill>
                  <a:schemeClr val="tx1"/>
                </a:solidFill>
              </a:rPr>
              <a:t>Ayrıca bu etkinlikler çerçevesinde öğrencileri Türk Kültürünü tanımaları ve daha uyumlu olmaları hedeflenmiştir.</a:t>
            </a:r>
          </a:p>
        </p:txBody>
      </p:sp>
    </p:spTree>
    <p:extLst>
      <p:ext uri="{BB962C8B-B14F-4D97-AF65-F5344CB8AC3E}">
        <p14:creationId xmlns:p14="http://schemas.microsoft.com/office/powerpoint/2010/main" val="3166524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8CD47BF-4F49-492D-A6A2-91B090839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6376" y="421341"/>
            <a:ext cx="5881441" cy="848686"/>
          </a:xfrm>
        </p:spPr>
        <p:txBody>
          <a:bodyPr/>
          <a:lstStyle/>
          <a:p>
            <a:r>
              <a:rPr lang="tr-TR" dirty="0"/>
              <a:t>Futbol turnuvası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BD1F090-94F2-4784-922C-0829E5375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0599" y="110067"/>
            <a:ext cx="3486679" cy="3615267"/>
          </a:xfr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tr-TR" dirty="0"/>
              <a:t>Dönem arasında üniversitemizin düzenlediği futbol turnuvasına öğrencilerimizin katılımı sağlandı.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A73DDB07-C166-825B-0959-FB7E8A563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35" y="1433328"/>
            <a:ext cx="2794888" cy="27341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04DD801-8F9C-3B95-4E73-9B7BB3DC9D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847" y="1433329"/>
            <a:ext cx="2813625" cy="27341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D134148C-0859-D6AD-9A15-12D778B502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717" y="4245495"/>
            <a:ext cx="2424153" cy="23583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30957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1B78742-182F-42B0-AB33-7476232B5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5741" y="389467"/>
            <a:ext cx="7588992" cy="1354665"/>
          </a:xfr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tr-TR" dirty="0"/>
              <a:t>KAMPÜS İÇİ VE SINIF İÇİ ETKİNLİKLER </a:t>
            </a:r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58" b="15258"/>
          <a:stretch/>
        </p:blipFill>
        <p:spPr>
          <a:xfrm>
            <a:off x="146726" y="1911284"/>
            <a:ext cx="3889015" cy="26524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762" y="1911284"/>
            <a:ext cx="4025966" cy="26524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C4F9B7B8-8D7B-0507-659E-C5DBE739C9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3446" y="3023880"/>
            <a:ext cx="3545108" cy="703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207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EEA565F-FFC1-4B37-864E-9F461E839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056467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r>
              <a:rPr lang="tr-TR" dirty="0"/>
              <a:t>2025 – 2026 planlaması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0E168E9-CB0C-4D44-8AC2-2F50E263D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9546" y="1193800"/>
            <a:ext cx="8534400" cy="3615267"/>
          </a:xfrm>
        </p:spPr>
        <p:txBody>
          <a:bodyPr/>
          <a:lstStyle/>
          <a:p>
            <a:r>
              <a:rPr lang="tr-TR" dirty="0">
                <a:solidFill>
                  <a:schemeClr val="tx1"/>
                </a:solidFill>
              </a:rPr>
              <a:t>Muafiyet sınavının düzenlenmesi</a:t>
            </a:r>
          </a:p>
          <a:p>
            <a:r>
              <a:rPr lang="tr-TR" dirty="0">
                <a:solidFill>
                  <a:schemeClr val="tx1"/>
                </a:solidFill>
              </a:rPr>
              <a:t>Yıllık bütçenin hazırlanması</a:t>
            </a:r>
          </a:p>
          <a:p>
            <a:r>
              <a:rPr lang="tr-TR" dirty="0">
                <a:solidFill>
                  <a:schemeClr val="tx1"/>
                </a:solidFill>
              </a:rPr>
              <a:t>Grupların oluşturulması ve personelin ayarlanması</a:t>
            </a:r>
          </a:p>
          <a:p>
            <a:r>
              <a:rPr lang="tr-TR" dirty="0">
                <a:solidFill>
                  <a:schemeClr val="tx1"/>
                </a:solidFill>
              </a:rPr>
              <a:t>Yapılacak sosyal etkinlerin planlanması</a:t>
            </a:r>
          </a:p>
          <a:p>
            <a:r>
              <a:rPr lang="tr-TR" dirty="0">
                <a:solidFill>
                  <a:schemeClr val="tx1"/>
                </a:solidFill>
              </a:rPr>
              <a:t>Yabancılar Türkçe öğretimi sertifika programının düzenlemesi</a:t>
            </a:r>
          </a:p>
          <a:p>
            <a:r>
              <a:rPr lang="tr-TR" dirty="0">
                <a:solidFill>
                  <a:schemeClr val="tx1"/>
                </a:solidFill>
              </a:rPr>
              <a:t>İngilizce kursunun açılması çalışmaları</a:t>
            </a:r>
          </a:p>
          <a:p>
            <a:r>
              <a:rPr lang="tr-TR" dirty="0">
                <a:solidFill>
                  <a:schemeClr val="tx1"/>
                </a:solidFill>
              </a:rPr>
              <a:t>Paydaş kurumlarla sözleşmelerin yenilenmesi</a:t>
            </a:r>
          </a:p>
          <a:p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257907"/>
      </p:ext>
    </p:extLst>
  </p:cSld>
  <p:clrMapOvr>
    <a:masterClrMapping/>
  </p:clrMapOvr>
</p:sld>
</file>

<file path=ppt/theme/theme1.xml><?xml version="1.0" encoding="utf-8"?>
<a:theme xmlns:a="http://schemas.openxmlformats.org/drawingml/2006/main" name="Dilim">
  <a:themeElements>
    <a:clrScheme name="Mavi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lim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lim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TM03457475[[fn=Çerçeve]]</Template>
  <TotalTime>287</TotalTime>
  <Words>481</Words>
  <Application>Microsoft Office PowerPoint</Application>
  <PresentationFormat>Geniş ekran</PresentationFormat>
  <Paragraphs>71</Paragraphs>
  <Slides>15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15</vt:i4>
      </vt:variant>
    </vt:vector>
  </HeadingPairs>
  <TitlesOfParts>
    <vt:vector size="18" baseType="lpstr">
      <vt:lpstr>Century Gothic</vt:lpstr>
      <vt:lpstr>Wingdings 3</vt:lpstr>
      <vt:lpstr>Dilim</vt:lpstr>
      <vt:lpstr>Kilis tömer</vt:lpstr>
      <vt:lpstr>Muafiyet sınavları</vt:lpstr>
      <vt:lpstr>Yıllık planlamanın yapılması</vt:lpstr>
      <vt:lpstr>Paydaş kurumlarla görüşmeler</vt:lpstr>
      <vt:lpstr>Derslerin başlaması</vt:lpstr>
      <vt:lpstr>1. Grup</vt:lpstr>
      <vt:lpstr>PowerPoint Sunusu</vt:lpstr>
      <vt:lpstr>3. Grup</vt:lpstr>
      <vt:lpstr>4. Grup</vt:lpstr>
      <vt:lpstr>grafikler</vt:lpstr>
      <vt:lpstr>Grafikler Gelir Gider</vt:lpstr>
      <vt:lpstr>Sosyal etkinlikler</vt:lpstr>
      <vt:lpstr>Futbol turnuvası</vt:lpstr>
      <vt:lpstr>KAMPÜS İÇİ VE SINIF İÇİ ETKİNLİKLER </vt:lpstr>
      <vt:lpstr>2025 – 2026 planlaması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Kilis tömer</dc:title>
  <dc:creator>ercan korkmaz</dc:creator>
  <cp:lastModifiedBy>Ercan KORKMAZ</cp:lastModifiedBy>
  <cp:revision>30</cp:revision>
  <dcterms:created xsi:type="dcterms:W3CDTF">2024-07-17T07:23:49Z</dcterms:created>
  <dcterms:modified xsi:type="dcterms:W3CDTF">2026-09-02T08:19:12Z</dcterms:modified>
</cp:coreProperties>
</file>